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4" r:id="rId7"/>
    <p:sldId id="259"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4" d="100"/>
          <a:sy n="84" d="100"/>
        </p:scale>
        <p:origin x="10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23646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3517092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72691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1634554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3403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1201276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2437631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25570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302500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6A435-81E0-4110-AABC-1267EE0F58FD}"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423366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A6A435-81E0-4110-AABC-1267EE0F58FD}"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1474930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A6A435-81E0-4110-AABC-1267EE0F58FD}" type="datetimeFigureOut">
              <a:rPr lang="en-GB" smtClean="0"/>
              <a:t>20/09/2022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107734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A6A435-81E0-4110-AABC-1267EE0F58FD}" type="datetimeFigureOut">
              <a:rPr lang="en-GB" smtClean="0"/>
              <a:t>20/09/2022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40800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6A435-81E0-4110-AABC-1267EE0F58FD}" type="datetimeFigureOut">
              <a:rPr lang="en-GB" smtClean="0"/>
              <a:t>20/09/2022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138035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6A435-81E0-4110-AABC-1267EE0F58FD}"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307998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A6A435-81E0-4110-AABC-1267EE0F58FD}"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F3CFFC-D859-418E-874C-108CCE01DBF0}" type="slidenum">
              <a:rPr lang="en-GB" smtClean="0"/>
              <a:t>‹#›</a:t>
            </a:fld>
            <a:endParaRPr lang="en-GB"/>
          </a:p>
        </p:txBody>
      </p:sp>
    </p:spTree>
    <p:extLst>
      <p:ext uri="{BB962C8B-B14F-4D97-AF65-F5344CB8AC3E}">
        <p14:creationId xmlns:p14="http://schemas.microsoft.com/office/powerpoint/2010/main" val="265232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A6A435-81E0-4110-AABC-1267EE0F58FD}" type="datetimeFigureOut">
              <a:rPr lang="en-GB" smtClean="0"/>
              <a:t>20/09/2022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CF3CFFC-D859-418E-874C-108CCE01DBF0}" type="slidenum">
              <a:rPr lang="en-GB" smtClean="0"/>
              <a:t>‹#›</a:t>
            </a:fld>
            <a:endParaRPr lang="en-GB"/>
          </a:p>
        </p:txBody>
      </p:sp>
    </p:spTree>
    <p:extLst>
      <p:ext uri="{BB962C8B-B14F-4D97-AF65-F5344CB8AC3E}">
        <p14:creationId xmlns:p14="http://schemas.microsoft.com/office/powerpoint/2010/main" val="3283115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37410"/>
            <a:ext cx="7766936" cy="1021886"/>
          </a:xfrm>
        </p:spPr>
        <p:txBody>
          <a:bodyPr/>
          <a:lstStyle/>
          <a:p>
            <a:r>
              <a:rPr lang="en-GB" sz="2800" dirty="0" smtClean="0"/>
              <a:t>The design and implementation of </a:t>
            </a:r>
            <a:r>
              <a:rPr lang="en-GB" sz="2800" dirty="0" smtClean="0"/>
              <a:t/>
            </a:r>
            <a:br>
              <a:rPr lang="en-GB" sz="2800" dirty="0" smtClean="0"/>
            </a:br>
            <a:r>
              <a:rPr lang="en-GB" sz="2800" dirty="0" smtClean="0"/>
              <a:t>Carbone</a:t>
            </a:r>
            <a:r>
              <a:rPr lang="en-GB" sz="2800" dirty="0" smtClean="0"/>
              <a:t>, Hey and Neugebauer</a:t>
            </a:r>
            <a:endParaRPr lang="en-GB" sz="2800" dirty="0"/>
          </a:p>
        </p:txBody>
      </p:sp>
      <p:sp>
        <p:nvSpPr>
          <p:cNvPr id="3" name="Subtitle 2"/>
          <p:cNvSpPr>
            <a:spLocks noGrp="1"/>
          </p:cNvSpPr>
          <p:nvPr>
            <p:ph type="subTitle" idx="1"/>
          </p:nvPr>
        </p:nvSpPr>
        <p:spPr/>
        <p:txBody>
          <a:bodyPr/>
          <a:lstStyle/>
          <a:p>
            <a:r>
              <a:rPr lang="en-GB" dirty="0" smtClean="0"/>
              <a:t>John Hey</a:t>
            </a:r>
            <a:endParaRPr lang="en-GB" dirty="0"/>
          </a:p>
        </p:txBody>
      </p:sp>
    </p:spTree>
    <p:extLst>
      <p:ext uri="{BB962C8B-B14F-4D97-AF65-F5344CB8AC3E}">
        <p14:creationId xmlns:p14="http://schemas.microsoft.com/office/powerpoint/2010/main" val="3208325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the experiment and analysis</a:t>
            </a:r>
            <a:endParaRPr lang="en-GB" dirty="0"/>
          </a:p>
        </p:txBody>
      </p:sp>
      <p:sp>
        <p:nvSpPr>
          <p:cNvPr id="3" name="Content Placeholder 2"/>
          <p:cNvSpPr>
            <a:spLocks noGrp="1"/>
          </p:cNvSpPr>
          <p:nvPr>
            <p:ph idx="1"/>
          </p:nvPr>
        </p:nvSpPr>
        <p:spPr/>
        <p:txBody>
          <a:bodyPr/>
          <a:lstStyle/>
          <a:p>
            <a:r>
              <a:rPr lang="en-GB" dirty="0" smtClean="0"/>
              <a:t>We submitted the paper to </a:t>
            </a:r>
            <a:r>
              <a:rPr lang="en-GB" i="1" dirty="0" smtClean="0"/>
              <a:t>Management Science</a:t>
            </a:r>
          </a:p>
          <a:p>
            <a:r>
              <a:rPr lang="en-GB" dirty="0" smtClean="0"/>
              <a:t>The Editor wanted more repetitions. We did so (though there was little change in the results).</a:t>
            </a:r>
          </a:p>
          <a:p>
            <a:r>
              <a:rPr lang="en-GB" dirty="0" smtClean="0"/>
              <a:t>We submitted a revision and it was accepted.</a:t>
            </a:r>
          </a:p>
          <a:p>
            <a:r>
              <a:rPr lang="en-GB" dirty="0" smtClean="0"/>
              <a:t>The end of a long process, starting in August 2016 and finishing in February 2021!</a:t>
            </a:r>
          </a:p>
          <a:p>
            <a:endParaRPr lang="en-GB" dirty="0"/>
          </a:p>
          <a:p>
            <a:r>
              <a:rPr lang="en-GB" dirty="0" smtClean="0"/>
              <a:t>A happy ending!</a:t>
            </a:r>
            <a:endParaRPr lang="en-GB" dirty="0"/>
          </a:p>
        </p:txBody>
      </p:sp>
    </p:spTree>
    <p:extLst>
      <p:ext uri="{BB962C8B-B14F-4D97-AF65-F5344CB8AC3E}">
        <p14:creationId xmlns:p14="http://schemas.microsoft.com/office/powerpoint/2010/main" val="223597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 of the experiment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To compare the relative efficiency of two kinds of market.</a:t>
            </a:r>
          </a:p>
          <a:p>
            <a:endParaRPr lang="en-GB" dirty="0"/>
          </a:p>
          <a:p>
            <a:r>
              <a:rPr lang="en-GB" dirty="0" smtClean="0"/>
              <a:t>In particular to compare an </a:t>
            </a:r>
            <a:r>
              <a:rPr lang="en-GB" i="1" dirty="0" smtClean="0"/>
              <a:t>Asset Market </a:t>
            </a:r>
            <a:r>
              <a:rPr lang="en-GB" dirty="0" smtClean="0"/>
              <a:t>with a </a:t>
            </a:r>
            <a:r>
              <a:rPr lang="en-GB" i="1" dirty="0" smtClean="0"/>
              <a:t>Credit Market.</a:t>
            </a:r>
          </a:p>
          <a:p>
            <a:endParaRPr lang="en-GB" i="1" dirty="0"/>
          </a:p>
          <a:p>
            <a:r>
              <a:rPr lang="en-GB" dirty="0" smtClean="0"/>
              <a:t>The context is one in which the decision-maker (DM) has a fluctuating income stream and wants to </a:t>
            </a:r>
            <a:r>
              <a:rPr lang="en-GB" i="1" dirty="0" smtClean="0"/>
              <a:t>smooth </a:t>
            </a:r>
            <a:r>
              <a:rPr lang="en-GB" dirty="0" smtClean="0"/>
              <a:t>it for consumption.</a:t>
            </a:r>
          </a:p>
          <a:p>
            <a:r>
              <a:rPr lang="en-GB" dirty="0" smtClean="0"/>
              <a:t>In our experiment, income was (3-period) cyclical.</a:t>
            </a:r>
          </a:p>
          <a:p>
            <a:r>
              <a:rPr lang="en-GB" dirty="0" smtClean="0"/>
              <a:t>In the </a:t>
            </a:r>
            <a:r>
              <a:rPr lang="en-GB" i="1" dirty="0" smtClean="0"/>
              <a:t>Asset</a:t>
            </a:r>
            <a:r>
              <a:rPr lang="en-GB" dirty="0" smtClean="0"/>
              <a:t> market, a dividend-paying asset was traded and this could be used to smooth consumption.</a:t>
            </a:r>
          </a:p>
          <a:p>
            <a:r>
              <a:rPr lang="en-GB" dirty="0" smtClean="0"/>
              <a:t>In the Credit market subjects could trade money this period for money in the next </a:t>
            </a:r>
            <a:r>
              <a:rPr lang="en-GB" dirty="0" smtClean="0"/>
              <a:t>period, and thus smooth consumption thi</a:t>
            </a:r>
            <a:r>
              <a:rPr lang="en-GB" dirty="0" smtClean="0"/>
              <a:t>s way.</a:t>
            </a:r>
          </a:p>
          <a:p>
            <a:r>
              <a:rPr lang="en-GB" dirty="0" smtClean="0"/>
              <a:t>Consumption (payment) depended on end-of-period money holdings.</a:t>
            </a:r>
            <a:endParaRPr lang="en-GB" dirty="0" smtClean="0"/>
          </a:p>
        </p:txBody>
      </p:sp>
    </p:spTree>
    <p:extLst>
      <p:ext uri="{BB962C8B-B14F-4D97-AF65-F5344CB8AC3E}">
        <p14:creationId xmlns:p14="http://schemas.microsoft.com/office/powerpoint/2010/main" val="420807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the experiment 1</a:t>
            </a:r>
            <a:endParaRPr lang="en-GB" dirty="0"/>
          </a:p>
        </p:txBody>
      </p:sp>
      <p:sp>
        <p:nvSpPr>
          <p:cNvPr id="3" name="Content Placeholder 2"/>
          <p:cNvSpPr>
            <a:spLocks noGrp="1"/>
          </p:cNvSpPr>
          <p:nvPr>
            <p:ph idx="1"/>
          </p:nvPr>
        </p:nvSpPr>
        <p:spPr/>
        <p:txBody>
          <a:bodyPr/>
          <a:lstStyle/>
          <a:p>
            <a:r>
              <a:rPr lang="en-GB" dirty="0" smtClean="0"/>
              <a:t>Time was divided up into sequences of periods.</a:t>
            </a:r>
          </a:p>
          <a:p>
            <a:r>
              <a:rPr lang="en-GB" dirty="0" smtClean="0"/>
              <a:t>In the Asset market treatment, subjects were given endowments of the asset at the beginning of each sequence; assets had a life equal to the sequence</a:t>
            </a:r>
            <a:r>
              <a:rPr lang="en-GB" dirty="0" smtClean="0"/>
              <a:t>. (Type 1: 0; Type 2: 5 and Type 3: 5)</a:t>
            </a:r>
            <a:endParaRPr lang="en-GB" dirty="0" smtClean="0"/>
          </a:p>
          <a:p>
            <a:r>
              <a:rPr lang="en-GB" dirty="0" smtClean="0"/>
              <a:t>A sequence lasted for a random number </a:t>
            </a:r>
            <a:r>
              <a:rPr lang="en-GB" dirty="0"/>
              <a:t>o</a:t>
            </a:r>
            <a:r>
              <a:rPr lang="en-GB" dirty="0" smtClean="0"/>
              <a:t>f periods. At the end of every period, a subject rolled a die</a:t>
            </a:r>
            <a:r>
              <a:rPr lang="en-GB" dirty="0" smtClean="0"/>
              <a:t>. If </a:t>
            </a:r>
            <a:r>
              <a:rPr lang="en-GB" dirty="0" smtClean="0"/>
              <a:t>it showed a ‘6’ the </a:t>
            </a:r>
            <a:r>
              <a:rPr lang="en-GB" dirty="0" smtClean="0"/>
              <a:t>sequence </a:t>
            </a:r>
            <a:r>
              <a:rPr lang="en-GB" dirty="0" smtClean="0"/>
              <a:t>finished and a new one started</a:t>
            </a:r>
            <a:r>
              <a:rPr lang="en-GB" dirty="0" smtClean="0"/>
              <a:t>. This was to avoid subjects knowing when a sequence would finish. Otherwise backward induction would imply no trading.</a:t>
            </a:r>
            <a:endParaRPr lang="en-GB" dirty="0" smtClean="0"/>
          </a:p>
          <a:p>
            <a:r>
              <a:rPr lang="en-GB" dirty="0" smtClean="0"/>
              <a:t>Each period of trading lasted 3 minutes.</a:t>
            </a:r>
          </a:p>
        </p:txBody>
      </p:sp>
    </p:spTree>
    <p:extLst>
      <p:ext uri="{BB962C8B-B14F-4D97-AF65-F5344CB8AC3E}">
        <p14:creationId xmlns:p14="http://schemas.microsoft.com/office/powerpoint/2010/main" val="199979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the experiment 2</a:t>
            </a:r>
            <a:endParaRPr lang="en-GB" dirty="0"/>
          </a:p>
        </p:txBody>
      </p:sp>
      <p:sp>
        <p:nvSpPr>
          <p:cNvPr id="3" name="Content Placeholder 2"/>
          <p:cNvSpPr>
            <a:spLocks noGrp="1"/>
          </p:cNvSpPr>
          <p:nvPr>
            <p:ph idx="1"/>
          </p:nvPr>
        </p:nvSpPr>
        <p:spPr/>
        <p:txBody>
          <a:bodyPr/>
          <a:lstStyle/>
          <a:p>
            <a:r>
              <a:rPr lang="en-GB" dirty="0" smtClean="0"/>
              <a:t>There were three different types of subject.</a:t>
            </a:r>
          </a:p>
          <a:p>
            <a:r>
              <a:rPr lang="en-GB" dirty="0" smtClean="0"/>
              <a:t>Type </a:t>
            </a:r>
            <a:r>
              <a:rPr lang="en-GB" dirty="0"/>
              <a:t>I subjects had token incomes of 109, 53, 67, 109, 53, 67, and so </a:t>
            </a:r>
            <a:r>
              <a:rPr lang="en-GB" dirty="0" smtClean="0"/>
              <a:t>on </a:t>
            </a:r>
          </a:p>
          <a:p>
            <a:r>
              <a:rPr lang="en-GB" dirty="0" smtClean="0"/>
              <a:t>Type </a:t>
            </a:r>
            <a:r>
              <a:rPr lang="en-GB" dirty="0"/>
              <a:t>2 subjects had token incomes of 49, 113, 45, 49, 113, 45, and so </a:t>
            </a:r>
            <a:r>
              <a:rPr lang="en-GB" dirty="0" smtClean="0"/>
              <a:t>on;</a:t>
            </a:r>
          </a:p>
          <a:p>
            <a:r>
              <a:rPr lang="en-GB" dirty="0" smtClean="0"/>
              <a:t>Type </a:t>
            </a:r>
            <a:r>
              <a:rPr lang="en-GB" dirty="0"/>
              <a:t>3 subjects had token incomes of 59, 51, 105, 59, 51, 105, and so on. </a:t>
            </a:r>
            <a:endParaRPr lang="en-GB" dirty="0" smtClean="0"/>
          </a:p>
          <a:p>
            <a:r>
              <a:rPr lang="en-GB" dirty="0" smtClean="0"/>
              <a:t>All </a:t>
            </a:r>
            <a:r>
              <a:rPr lang="en-GB" dirty="0"/>
              <a:t>agents knew what their token incomes would be at the beginning of each period of the experiment. They also knew their endowments of the asset at the beginning of each sequence (these were 0, 5 and 5 for Types 1, 2 and 3 respectively). Payment for each and every period depended on how many tokens they had at the end of the </a:t>
            </a:r>
            <a:r>
              <a:rPr lang="en-GB" dirty="0" smtClean="0"/>
              <a:t>period.</a:t>
            </a:r>
          </a:p>
          <a:p>
            <a:r>
              <a:rPr lang="en-GB" dirty="0" smtClean="0"/>
              <a:t>This setup is to guarantee equilibrium exists and that trade must take place to get there.</a:t>
            </a:r>
            <a:endParaRPr lang="en-GB" dirty="0"/>
          </a:p>
        </p:txBody>
      </p:sp>
    </p:spTree>
    <p:extLst>
      <p:ext uri="{BB962C8B-B14F-4D97-AF65-F5344CB8AC3E}">
        <p14:creationId xmlns:p14="http://schemas.microsoft.com/office/powerpoint/2010/main" val="422196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Choice of parameters</a:t>
            </a:r>
            <a:endParaRPr lang="en-GB" dirty="0"/>
          </a:p>
        </p:txBody>
      </p:sp>
      <p:sp>
        <p:nvSpPr>
          <p:cNvPr id="3" name="Content Placeholder 2"/>
          <p:cNvSpPr>
            <a:spLocks noGrp="1"/>
          </p:cNvSpPr>
          <p:nvPr>
            <p:ph idx="1"/>
          </p:nvPr>
        </p:nvSpPr>
        <p:spPr/>
        <p:txBody>
          <a:bodyPr/>
          <a:lstStyle/>
          <a:p>
            <a:r>
              <a:rPr lang="en-GB" dirty="0" smtClean="0"/>
              <a:t>These were all chosen to ensure the existence of equilibrium and trade towards equilibrium.</a:t>
            </a:r>
          </a:p>
          <a:p>
            <a:r>
              <a:rPr lang="en-GB" dirty="0" smtClean="0"/>
              <a:t>Also chosen so that in equilibrium all 3 Types would be paid roughly the same amount of money.</a:t>
            </a:r>
          </a:p>
          <a:p>
            <a:r>
              <a:rPr lang="en-GB" dirty="0" smtClean="0"/>
              <a:t>Payment </a:t>
            </a:r>
            <a:r>
              <a:rPr lang="en-GB" dirty="0"/>
              <a:t>for each and every period depended on how many tokens they had at the end of the period. </a:t>
            </a:r>
            <a:endParaRPr lang="en-GB" dirty="0" smtClean="0"/>
          </a:p>
          <a:p>
            <a:r>
              <a:rPr lang="en-GB" dirty="0" smtClean="0"/>
              <a:t>Payment for the experiment as a whole was the sum of the payments over all periods.</a:t>
            </a:r>
            <a:endParaRPr lang="en-GB" dirty="0"/>
          </a:p>
        </p:txBody>
      </p:sp>
    </p:spTree>
    <p:extLst>
      <p:ext uri="{BB962C8B-B14F-4D97-AF65-F5344CB8AC3E}">
        <p14:creationId xmlns:p14="http://schemas.microsoft.com/office/powerpoint/2010/main" val="400167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equilibrium</a:t>
            </a:r>
            <a:endParaRPr lang="en-GB" dirty="0"/>
          </a:p>
        </p:txBody>
      </p:sp>
      <p:sp>
        <p:nvSpPr>
          <p:cNvPr id="3" name="Content Placeholder 2"/>
          <p:cNvSpPr>
            <a:spLocks noGrp="1"/>
          </p:cNvSpPr>
          <p:nvPr>
            <p:ph idx="1"/>
          </p:nvPr>
        </p:nvSpPr>
        <p:spPr/>
        <p:txBody>
          <a:bodyPr/>
          <a:lstStyle/>
          <a:p>
            <a:r>
              <a:rPr lang="en-GB" dirty="0" smtClean="0"/>
              <a:t>Given the parameters we can calculate the equilibrium in both markets.</a:t>
            </a:r>
          </a:p>
          <a:p>
            <a:r>
              <a:rPr lang="en-GB" dirty="0" smtClean="0"/>
              <a:t>In the Asset market, the equilibrium asset price is </a:t>
            </a:r>
            <a:r>
              <a:rPr lang="el-GR" i="1" dirty="0" smtClean="0"/>
              <a:t>β</a:t>
            </a:r>
            <a:r>
              <a:rPr lang="en-GB" i="1" dirty="0" smtClean="0"/>
              <a:t>/(1-</a:t>
            </a:r>
            <a:r>
              <a:rPr lang="el-GR" i="1" dirty="0" smtClean="0"/>
              <a:t>β</a:t>
            </a:r>
            <a:r>
              <a:rPr lang="en-GB" i="1" dirty="0" smtClean="0"/>
              <a:t>)d </a:t>
            </a:r>
            <a:r>
              <a:rPr lang="en-GB" dirty="0" smtClean="0"/>
              <a:t>where</a:t>
            </a:r>
            <a:r>
              <a:rPr lang="en-GB" i="1" dirty="0" smtClean="0"/>
              <a:t> d </a:t>
            </a:r>
            <a:r>
              <a:rPr lang="en-GB" dirty="0" smtClean="0"/>
              <a:t>is the dividend per period on the asset, and </a:t>
            </a:r>
            <a:r>
              <a:rPr lang="el-GR" i="1" dirty="0" smtClean="0"/>
              <a:t>β</a:t>
            </a:r>
            <a:r>
              <a:rPr lang="en-GB" i="1" dirty="0" smtClean="0"/>
              <a:t> </a:t>
            </a:r>
            <a:r>
              <a:rPr lang="en-GB" dirty="0" smtClean="0"/>
              <a:t>is the discount factor/continuing probability*. With </a:t>
            </a:r>
            <a:r>
              <a:rPr lang="en-GB" i="1" dirty="0" smtClean="0"/>
              <a:t>d=2</a:t>
            </a:r>
            <a:r>
              <a:rPr lang="en-GB" dirty="0" smtClean="0"/>
              <a:t> and </a:t>
            </a:r>
            <a:r>
              <a:rPr lang="el-GR" i="1" dirty="0" smtClean="0"/>
              <a:t>β</a:t>
            </a:r>
            <a:r>
              <a:rPr lang="en-GB" i="1" dirty="0" smtClean="0"/>
              <a:t>=5/6, </a:t>
            </a:r>
            <a:r>
              <a:rPr lang="en-GB" dirty="0" smtClean="0"/>
              <a:t>the equilibrium is 10.</a:t>
            </a:r>
          </a:p>
          <a:p>
            <a:r>
              <a:rPr lang="en-GB" dirty="0" smtClean="0"/>
              <a:t>In the Credit market, the **equilibrium is </a:t>
            </a:r>
            <a:r>
              <a:rPr lang="en-GB" i="1" dirty="0" smtClean="0"/>
              <a:t>1</a:t>
            </a:r>
            <a:r>
              <a:rPr lang="en-GB" i="1" dirty="0"/>
              <a:t>/</a:t>
            </a:r>
            <a:r>
              <a:rPr lang="el-GR" i="1" dirty="0" smtClean="0"/>
              <a:t>β</a:t>
            </a:r>
            <a:r>
              <a:rPr lang="en-GB" i="1" dirty="0" smtClean="0"/>
              <a:t> = 1.2.</a:t>
            </a:r>
          </a:p>
          <a:p>
            <a:endParaRPr lang="en-GB" i="1" dirty="0"/>
          </a:p>
          <a:p>
            <a:r>
              <a:rPr lang="en-GB" sz="1600" dirty="0" smtClean="0"/>
              <a:t>*Experimenters typically frame experiments with  an infinite </a:t>
            </a:r>
            <a:r>
              <a:rPr lang="en-GB" sz="1600" dirty="0"/>
              <a:t>horizon </a:t>
            </a:r>
            <a:r>
              <a:rPr lang="en-GB" sz="1600" dirty="0" smtClean="0"/>
              <a:t>and constant discounting as experiments with random stopping and a constant stopping probability.</a:t>
            </a:r>
          </a:p>
          <a:p>
            <a:r>
              <a:rPr lang="en-GB" sz="1600" dirty="0" smtClean="0"/>
              <a:t>**The </a:t>
            </a:r>
            <a:r>
              <a:rPr lang="en-GB" sz="1600" dirty="0"/>
              <a:t>reasoning is straightforward: if I sell one unit today for </a:t>
            </a:r>
            <a:r>
              <a:rPr lang="en-GB" sz="1600" i="1" dirty="0" smtClean="0"/>
              <a:t>p</a:t>
            </a:r>
            <a:r>
              <a:rPr lang="en-GB" sz="1600" dirty="0" smtClean="0"/>
              <a:t> </a:t>
            </a:r>
            <a:r>
              <a:rPr lang="en-GB" sz="1600" dirty="0"/>
              <a:t>tomorrow (the price being denoted by </a:t>
            </a:r>
            <a:r>
              <a:rPr lang="en-GB" sz="1600" i="1" dirty="0" smtClean="0"/>
              <a:t>p</a:t>
            </a:r>
            <a:r>
              <a:rPr lang="en-GB" sz="1600" dirty="0" smtClean="0"/>
              <a:t>), </a:t>
            </a:r>
            <a:r>
              <a:rPr lang="en-GB" sz="1600" dirty="0"/>
              <a:t>my expected return is equal to </a:t>
            </a:r>
            <a:r>
              <a:rPr lang="en-GB" sz="1600" i="1" dirty="0" smtClean="0"/>
              <a:t>βp</a:t>
            </a:r>
            <a:r>
              <a:rPr lang="en-GB" sz="1600" dirty="0" smtClean="0"/>
              <a:t>. </a:t>
            </a:r>
            <a:r>
              <a:rPr lang="en-GB" sz="1600" dirty="0"/>
              <a:t>Thus for a risk-neutral agent we need </a:t>
            </a:r>
            <a:r>
              <a:rPr lang="en-GB" sz="1600" i="1" dirty="0" smtClean="0"/>
              <a:t>1=βp</a:t>
            </a:r>
            <a:r>
              <a:rPr lang="en-GB" sz="1600" dirty="0" smtClean="0"/>
              <a:t>, </a:t>
            </a:r>
            <a:r>
              <a:rPr lang="en-GB" sz="1600" dirty="0"/>
              <a:t>and hence </a:t>
            </a:r>
            <a:r>
              <a:rPr lang="en-GB" sz="1600" i="1" dirty="0" smtClean="0"/>
              <a:t>p </a:t>
            </a:r>
            <a:r>
              <a:rPr lang="en-GB" sz="1600" i="1" dirty="0"/>
              <a:t>=</a:t>
            </a:r>
            <a:r>
              <a:rPr lang="en-GB" sz="1600" i="1" dirty="0" smtClean="0"/>
              <a:t>1/β </a:t>
            </a:r>
            <a:r>
              <a:rPr lang="en-GB" sz="1600" dirty="0"/>
              <a:t>in equilibrium. </a:t>
            </a:r>
          </a:p>
        </p:txBody>
      </p:sp>
    </p:spTree>
    <p:extLst>
      <p:ext uri="{BB962C8B-B14F-4D97-AF65-F5344CB8AC3E}">
        <p14:creationId xmlns:p14="http://schemas.microsoft.com/office/powerpoint/2010/main" val="201591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experimental </a:t>
            </a:r>
            <a:r>
              <a:rPr lang="en-GB" dirty="0" smtClean="0"/>
              <a:t>implementation 1</a:t>
            </a:r>
            <a:endParaRPr lang="en-GB" dirty="0"/>
          </a:p>
        </p:txBody>
      </p:sp>
      <p:sp>
        <p:nvSpPr>
          <p:cNvPr id="3" name="Content Placeholder 2"/>
          <p:cNvSpPr>
            <a:spLocks noGrp="1"/>
          </p:cNvSpPr>
          <p:nvPr>
            <p:ph idx="1"/>
          </p:nvPr>
        </p:nvSpPr>
        <p:spPr/>
        <p:txBody>
          <a:bodyPr>
            <a:normAutofit lnSpcReduction="10000"/>
          </a:bodyPr>
          <a:lstStyle/>
          <a:p>
            <a:r>
              <a:rPr lang="en-GB" dirty="0"/>
              <a:t>There were 12 subjects in each experimental session. Sessions involved either the (long-lived) asset market or the credit (short-lived asset) market; no subject participated in both. The session started with one of the experimenters reading aloud over the tannoy  system the Instructions for the </a:t>
            </a:r>
            <a:r>
              <a:rPr lang="en-GB" dirty="0" smtClean="0"/>
              <a:t>experiment, </a:t>
            </a:r>
            <a:r>
              <a:rPr lang="en-GB" dirty="0"/>
              <a:t>and the subjects simultaneously reading written Instructions in front of them. Subjects were then asked if they had any questions on the structure of the experiment, and any questions </a:t>
            </a:r>
            <a:r>
              <a:rPr lang="en-GB" dirty="0" smtClean="0"/>
              <a:t>were answered privately.</a:t>
            </a:r>
          </a:p>
          <a:p>
            <a:r>
              <a:rPr lang="en-GB" dirty="0"/>
              <a:t>Afterwards, each subject individually watched a video  describing the trading mechanism. Subjects were then asked if they had any questions on the trading mechanism in the experiment, and any questions were answered.  They were then given a practice period of trading, which continued as long as they wanted. This did not count towards payment</a:t>
            </a:r>
            <a:r>
              <a:rPr lang="en-GB" dirty="0" smtClean="0"/>
              <a:t>.</a:t>
            </a:r>
          </a:p>
          <a:p>
            <a:r>
              <a:rPr lang="en-GB" dirty="0" smtClean="0"/>
              <a:t>The software used was Z-tree. The interface is very attractive, with separate places for subjects to make bids and asks and to accept asks and bids.</a:t>
            </a:r>
            <a:endParaRPr lang="en-GB" dirty="0"/>
          </a:p>
        </p:txBody>
      </p:sp>
    </p:spTree>
    <p:extLst>
      <p:ext uri="{BB962C8B-B14F-4D97-AF65-F5344CB8AC3E}">
        <p14:creationId xmlns:p14="http://schemas.microsoft.com/office/powerpoint/2010/main" val="166422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experimental implementation 2</a:t>
            </a:r>
            <a:endParaRPr lang="en-GB" dirty="0"/>
          </a:p>
        </p:txBody>
      </p:sp>
      <p:sp>
        <p:nvSpPr>
          <p:cNvPr id="3" name="Content Placeholder 2"/>
          <p:cNvSpPr>
            <a:spLocks noGrp="1"/>
          </p:cNvSpPr>
          <p:nvPr>
            <p:ph idx="1"/>
          </p:nvPr>
        </p:nvSpPr>
        <p:spPr>
          <a:xfrm>
            <a:off x="677334" y="2252029"/>
            <a:ext cx="8596668" cy="3880773"/>
          </a:xfrm>
        </p:spPr>
        <p:txBody>
          <a:bodyPr/>
          <a:lstStyle/>
          <a:p>
            <a:r>
              <a:rPr lang="en-GB" dirty="0"/>
              <a:t>In total 288 subjects participated in the experiment: 12 subjects in each of six independent sessions for each of the four treatments. The subjects’ average age was 22.23, the average CRT-score was 1.46,  and 56.60 percent were female subjects. By participating in the experiment subjects earned an average of £18.30. The experiment lasted on average 2 hours including the reading of the instructions and the private payment of cash to subjects. </a:t>
            </a:r>
            <a:endParaRPr lang="en-GB" dirty="0" smtClean="0"/>
          </a:p>
          <a:p>
            <a:r>
              <a:rPr lang="en-GB" dirty="0" smtClean="0"/>
              <a:t>We lost one period’s data through a computer malfunction.</a:t>
            </a:r>
          </a:p>
          <a:p>
            <a:r>
              <a:rPr lang="en-GB" dirty="0" smtClean="0"/>
              <a:t>We subsequently did some more sessions, to satisfy the Editor and Referees.</a:t>
            </a:r>
            <a:endParaRPr lang="en-GB" dirty="0"/>
          </a:p>
        </p:txBody>
      </p:sp>
    </p:spTree>
    <p:extLst>
      <p:ext uri="{BB962C8B-B14F-4D97-AF65-F5344CB8AC3E}">
        <p14:creationId xmlns:p14="http://schemas.microsoft.com/office/powerpoint/2010/main" val="405598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data analysis</a:t>
            </a:r>
            <a:endParaRPr lang="en-GB" dirty="0"/>
          </a:p>
        </p:txBody>
      </p:sp>
      <p:sp>
        <p:nvSpPr>
          <p:cNvPr id="3" name="Content Placeholder 2"/>
          <p:cNvSpPr>
            <a:spLocks noGrp="1"/>
          </p:cNvSpPr>
          <p:nvPr>
            <p:ph idx="1"/>
          </p:nvPr>
        </p:nvSpPr>
        <p:spPr/>
        <p:txBody>
          <a:bodyPr/>
          <a:lstStyle/>
          <a:p>
            <a:r>
              <a:rPr lang="en-GB" dirty="0" smtClean="0"/>
              <a:t>We have data on every single bid and ask and every single trade.</a:t>
            </a:r>
          </a:p>
          <a:p>
            <a:r>
              <a:rPr lang="en-GB" dirty="0" smtClean="0"/>
              <a:t>Much of our data analysis was descriptive: looking at the path of prices and their closeness to equilibrium.</a:t>
            </a:r>
          </a:p>
          <a:p>
            <a:r>
              <a:rPr lang="en-GB" dirty="0" smtClean="0"/>
              <a:t>We did not fit any models – it did not seem appropriate.</a:t>
            </a:r>
            <a:endParaRPr lang="en-GB" dirty="0"/>
          </a:p>
        </p:txBody>
      </p:sp>
    </p:spTree>
    <p:extLst>
      <p:ext uri="{BB962C8B-B14F-4D97-AF65-F5344CB8AC3E}">
        <p14:creationId xmlns:p14="http://schemas.microsoft.com/office/powerpoint/2010/main" val="157308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232</TotalTime>
  <Words>1044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The design and implementation of  Carbone, Hey and Neugebauer</vt:lpstr>
      <vt:lpstr>The purpose of the experiment</vt:lpstr>
      <vt:lpstr>The structure of the experiment 1</vt:lpstr>
      <vt:lpstr>The structure of the experiment 2</vt:lpstr>
      <vt:lpstr>Choice of parameters</vt:lpstr>
      <vt:lpstr>The equilibrium</vt:lpstr>
      <vt:lpstr>The experimental implementation 1</vt:lpstr>
      <vt:lpstr>The experimental implementation 2</vt:lpstr>
      <vt:lpstr>The data analysis</vt:lpstr>
      <vt:lpstr>After the experiment and analysis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and implementation of Carbone, Hey and Neugebauer</dc:title>
  <dc:creator>John Hey</dc:creator>
  <cp:lastModifiedBy>John Hey</cp:lastModifiedBy>
  <cp:revision>14</cp:revision>
  <dcterms:created xsi:type="dcterms:W3CDTF">2022-09-20T07:41:04Z</dcterms:created>
  <dcterms:modified xsi:type="dcterms:W3CDTF">2022-09-20T11:40:57Z</dcterms:modified>
</cp:coreProperties>
</file>